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2"/>
  </p:notesMasterIdLst>
  <p:sldIdLst>
    <p:sldId id="261" r:id="rId2"/>
    <p:sldId id="274" r:id="rId3"/>
    <p:sldId id="276" r:id="rId4"/>
    <p:sldId id="256" r:id="rId5"/>
    <p:sldId id="259" r:id="rId6"/>
    <p:sldId id="264" r:id="rId7"/>
    <p:sldId id="271" r:id="rId8"/>
    <p:sldId id="263" r:id="rId9"/>
    <p:sldId id="273" r:id="rId10"/>
    <p:sldId id="272" r:id="rId11"/>
    <p:sldId id="258" r:id="rId12"/>
    <p:sldId id="270" r:id="rId13"/>
    <p:sldId id="262" r:id="rId14"/>
    <p:sldId id="265" r:id="rId15"/>
    <p:sldId id="278" r:id="rId16"/>
    <p:sldId id="267" r:id="rId17"/>
    <p:sldId id="266" r:id="rId18"/>
    <p:sldId id="277" r:id="rId19"/>
    <p:sldId id="268" r:id="rId20"/>
    <p:sldId id="269" r:id="rId21"/>
  </p:sldIdLst>
  <p:sldSz cx="9144000" cy="6858000" type="screen4x3"/>
  <p:notesSz cx="6858000" cy="9144000"/>
  <p:defaultTextStyle>
    <a:defPPr>
      <a:defRPr lang="de-CH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6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tableStyles" Target="tableStyles.xml"/><Relationship Id="rId14" Type="http://schemas.openxmlformats.org/officeDocument/2006/relationships/slide" Target="slides/slide13.xml"/><Relationship Id="rId23" Type="http://schemas.openxmlformats.org/officeDocument/2006/relationships/printerSettings" Target="printerSettings/printerSettings1.bin"/><Relationship Id="rId4" Type="http://schemas.openxmlformats.org/officeDocument/2006/relationships/slide" Target="slides/slide3.xml"/><Relationship Id="rId26" Type="http://schemas.openxmlformats.org/officeDocument/2006/relationships/theme" Target="theme/theme1.xml"/><Relationship Id="rId11" Type="http://schemas.openxmlformats.org/officeDocument/2006/relationships/slide" Target="slides/slide10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BA19B-FA3D-8444-9372-EE8A8EF66FD2}" type="datetimeFigureOut">
              <a:rPr lang="de-DE"/>
              <a:pPr/>
              <a:t>24.05.2013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12FF2-611B-5B41-AADD-8014F012C539}" type="slidenum">
              <a:rPr/>
              <a:pPr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3" Type="http://schemas.openxmlformats.org/officeDocument/2006/relationships/hyperlink" Target="http://de.wikipedia.org/wiki/Illusion" TargetMode="Externa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6" Type="http://schemas.openxmlformats.org/officeDocument/2006/relationships/hyperlink" Target="http://de.wikipedia.org/wiki/Prisma_(Optik)" TargetMode="External"/><Relationship Id="rId4" Type="http://schemas.openxmlformats.org/officeDocument/2006/relationships/hyperlink" Target="http://de.wikipedia.org/wiki/Blickwinkel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Relationship Id="rId3" Type="http://schemas.openxmlformats.org/officeDocument/2006/relationships/hyperlink" Target="http://de.wikipedia.org/wiki/Abbild" TargetMode="External"/><Relationship Id="rId5" Type="http://schemas.openxmlformats.org/officeDocument/2006/relationships/hyperlink" Target="http://de.wikipedia.org/wiki/Spiegel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CH"/>
              <a:t>Falsche</a:t>
            </a:r>
            <a:r>
              <a:rPr lang="de-CH" baseline="0"/>
              <a:t> Perspektive</a:t>
            </a:r>
          </a:p>
          <a:p>
            <a:endParaRPr lang="de-CH" baseline="0"/>
          </a:p>
          <a:p>
            <a:r>
              <a:rPr lang="de-CH" baseline="0"/>
              <a:t>Perspektivisch korrekt konstruiert, aber man vertauscht gewisse Dinge, Überschneidungen etc....so entstehen auf dem Papier Darstellungen von Objekten, die in der Wirklichkeit gar nicht möglich sind.</a:t>
            </a:r>
          </a:p>
          <a:p>
            <a:r>
              <a:rPr lang="de-CH" baseline="0"/>
              <a:t>Es entstehen kleine optische Illusionen, die uns verwirren, irritieren und verblüffen.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12FF2-611B-5B41-AADD-8014F012C539}" type="slidenum">
              <a:rPr lang="de-DE"/>
              <a:pPr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CH"/>
              <a:t>„ich nehme alles zurück!“ :)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12FF2-611B-5B41-AADD-8014F012C539}" type="slidenum">
              <a:rPr lang="de-DE"/>
              <a:pPr/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CH"/>
              <a:t>Escher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12FF2-611B-5B41-AADD-8014F012C539}" type="slidenum">
              <a:rPr/>
              <a:pPr/>
              <a:t>4</a:t>
            </a:fld>
            <a:endParaRPr lang="de-CH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Trompe L‘ Oeil:</a:t>
            </a:r>
            <a:r>
              <a:rPr lang="de-DE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ist eine </a:t>
            </a:r>
            <a:r>
              <a:rPr lang="de-DE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illusionistische Malerei, die mittels perspektivischer Darstellung eine dreidimensionale Räumlichkeit vortäuscht.</a:t>
            </a:r>
            <a:endParaRPr lang="de-DE" sz="1200" kern="120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sz="1200" kern="120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e-DE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Besonders in Wand- und Deckenmalereien erweitern solche Bilder die Optik der Architektur und erzeugen einen Ausblick auf Phantasielandschaften.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12FF2-611B-5B41-AADD-8014F012C539}" type="slidenum">
              <a:rPr/>
              <a:pPr/>
              <a:t>5</a:t>
            </a:fld>
            <a:endParaRPr lang="de-CH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z="1200" u="sng" kern="1200" smtClean="0">
                <a:solidFill>
                  <a:srgbClr val="000000"/>
                </a:solidFill>
                <a:latin typeface="+mj-lt"/>
                <a:ea typeface="+mn-ea"/>
                <a:cs typeface="Calibri (Textkörper)"/>
                <a:hlinkClick r:id="rId3"/>
              </a:rPr>
              <a:t>Anamorphosen: </a:t>
            </a:r>
          </a:p>
          <a:p>
            <a:r>
              <a:rPr lang="de-DE" sz="1200" u="sng" kern="1200" smtClean="0">
                <a:solidFill>
                  <a:srgbClr val="000000"/>
                </a:solidFill>
                <a:latin typeface="+mj-lt"/>
                <a:ea typeface="+mn-ea"/>
                <a:cs typeface="Calibri (Textkörper)"/>
                <a:hlinkClick r:id="rId3"/>
              </a:rPr>
              <a:t>Bilder, die nur unter einem bestimmten </a:t>
            </a:r>
            <a:r>
              <a:rPr lang="de-DE" sz="1200" u="sng" kern="1200" smtClean="0">
                <a:solidFill>
                  <a:srgbClr val="000000"/>
                </a:solidFill>
                <a:latin typeface="+mj-lt"/>
                <a:ea typeface="+mn-ea"/>
                <a:cs typeface="Calibri (Textkörper)"/>
                <a:hlinkClick r:id="rId4"/>
              </a:rPr>
              <a:t>Blickwinkel bzw. mittels eines speziellen </a:t>
            </a:r>
            <a:r>
              <a:rPr lang="de-DE" sz="1200" u="sng" kern="1200" smtClean="0">
                <a:solidFill>
                  <a:srgbClr val="000000"/>
                </a:solidFill>
                <a:latin typeface="+mj-lt"/>
                <a:ea typeface="+mn-ea"/>
                <a:cs typeface="Calibri (Textkörper)"/>
                <a:hlinkClick r:id="rId5"/>
              </a:rPr>
              <a:t>Spiegels oder </a:t>
            </a:r>
            <a:r>
              <a:rPr lang="de-DE" sz="1200" u="sng" kern="1200" smtClean="0">
                <a:solidFill>
                  <a:srgbClr val="000000"/>
                </a:solidFill>
                <a:latin typeface="+mj-lt"/>
                <a:ea typeface="+mn-ea"/>
                <a:cs typeface="Calibri (Textkörper)"/>
                <a:hlinkClick r:id="rId6"/>
              </a:rPr>
              <a:t>Prismensystems erkennbar sind</a:t>
            </a:r>
            <a:endParaRPr lang="de-DE" sz="1200" u="sng" kern="1200" smtClean="0">
              <a:solidFill>
                <a:srgbClr val="000000"/>
              </a:solidFill>
              <a:latin typeface="+mj-lt"/>
              <a:ea typeface="+mn-ea"/>
              <a:cs typeface="Calibri (Textkörper)"/>
            </a:endParaRPr>
          </a:p>
          <a:p>
            <a:endParaRPr lang="de-DE" sz="1200" u="sng" kern="1200" smtClean="0">
              <a:solidFill>
                <a:srgbClr val="000000"/>
              </a:solidFill>
              <a:latin typeface="+mj-lt"/>
              <a:ea typeface="+mn-ea"/>
              <a:cs typeface="Calibri (Textkörper)"/>
            </a:endParaRPr>
          </a:p>
          <a:p>
            <a:r>
              <a:rPr lang="de-DE" sz="1200" u="none" kern="1200" smtClean="0">
                <a:solidFill>
                  <a:srgbClr val="000000"/>
                </a:solidFill>
                <a:latin typeface="+mj-lt"/>
                <a:ea typeface="+mn-ea"/>
                <a:cs typeface="Calibri (Textkörper)"/>
              </a:rPr>
              <a:t>Zb: Zur Verschlüsselung von Botschaften</a:t>
            </a:r>
            <a:r>
              <a:rPr lang="de-DE" sz="1200" u="none" kern="1200" baseline="0" smtClean="0">
                <a:solidFill>
                  <a:srgbClr val="000000"/>
                </a:solidFill>
                <a:latin typeface="+mj-lt"/>
                <a:ea typeface="+mn-ea"/>
                <a:cs typeface="Calibri (Textkörper)"/>
              </a:rPr>
              <a:t> (Versteckte Andeutung auf den Tod)</a:t>
            </a:r>
          </a:p>
          <a:p>
            <a:r>
              <a:rPr lang="de-DE" sz="1200" u="none" kern="1200" baseline="0" smtClean="0">
                <a:solidFill>
                  <a:srgbClr val="000000"/>
                </a:solidFill>
                <a:latin typeface="+mj-lt"/>
                <a:ea typeface="+mn-ea"/>
                <a:cs typeface="Calibri (Textkörper)"/>
              </a:rPr>
              <a:t>oder: bei Verkehrshinweisen am Boden.</a:t>
            </a:r>
          </a:p>
          <a:p>
            <a:endParaRPr lang="de-DE" sz="1200" u="none" kern="1200" baseline="0" smtClean="0">
              <a:solidFill>
                <a:srgbClr val="000000"/>
              </a:solidFill>
              <a:latin typeface="+mj-lt"/>
              <a:ea typeface="+mn-ea"/>
              <a:cs typeface="Calibri (Textkörper)"/>
            </a:endParaRPr>
          </a:p>
          <a:p>
            <a:r>
              <a:rPr lang="de-DE" sz="1200" u="none" kern="1200" baseline="0" smtClean="0">
                <a:solidFill>
                  <a:srgbClr val="000000"/>
                </a:solidFill>
                <a:latin typeface="+mj-lt"/>
                <a:ea typeface="+mn-ea"/>
                <a:cs typeface="Calibri (Textkörper)"/>
              </a:rPr>
              <a:t>Hier: Holbein</a:t>
            </a:r>
            <a:endParaRPr lang="de-CH" u="none">
              <a:solidFill>
                <a:srgbClr val="000000"/>
              </a:solidFill>
              <a:latin typeface="+mj-lt"/>
              <a:cs typeface="Calibri (Textkörper)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12FF2-611B-5B41-AADD-8014F012C539}" type="slidenum">
              <a:rPr/>
              <a:pPr/>
              <a:t>11</a:t>
            </a:fld>
            <a:endParaRPr lang="de-C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7652-26A5-A941-AC3A-623F627A1E28}" type="datetimeFigureOut">
              <a:rPr lang="de-DE"/>
              <a:pPr/>
              <a:t>24.05.2013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D4ECA-90E9-8D47-B935-D147C57FD86F}" type="slidenum">
              <a:rPr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7652-26A5-A941-AC3A-623F627A1E28}" type="datetimeFigureOut">
              <a:rPr lang="de-DE"/>
              <a:pPr/>
              <a:t>24.05.2013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D4ECA-90E9-8D47-B935-D147C57FD86F}" type="slidenum">
              <a:rPr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7652-26A5-A941-AC3A-623F627A1E28}" type="datetimeFigureOut">
              <a:rPr lang="de-DE"/>
              <a:pPr/>
              <a:t>24.05.2013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D4ECA-90E9-8D47-B935-D147C57FD86F}" type="slidenum">
              <a:rPr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7652-26A5-A941-AC3A-623F627A1E28}" type="datetimeFigureOut">
              <a:rPr lang="de-DE"/>
              <a:pPr/>
              <a:t>24.05.2013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D4ECA-90E9-8D47-B935-D147C57FD86F}" type="slidenum">
              <a:rPr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7652-26A5-A941-AC3A-623F627A1E28}" type="datetimeFigureOut">
              <a:rPr lang="de-DE"/>
              <a:pPr/>
              <a:t>24.05.2013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D4ECA-90E9-8D47-B935-D147C57FD86F}" type="slidenum">
              <a:rPr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7652-26A5-A941-AC3A-623F627A1E28}" type="datetimeFigureOut">
              <a:rPr lang="de-DE"/>
              <a:pPr/>
              <a:t>24.05.2013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D4ECA-90E9-8D47-B935-D147C57FD86F}" type="slidenum">
              <a:rPr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7652-26A5-A941-AC3A-623F627A1E28}" type="datetimeFigureOut">
              <a:rPr lang="de-DE"/>
              <a:pPr/>
              <a:t>24.05.2013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D4ECA-90E9-8D47-B935-D147C57FD86F}" type="slidenum">
              <a:rPr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7652-26A5-A941-AC3A-623F627A1E28}" type="datetimeFigureOut">
              <a:rPr lang="de-DE"/>
              <a:pPr/>
              <a:t>24.05.2013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D4ECA-90E9-8D47-B935-D147C57FD86F}" type="slidenum">
              <a:rPr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7652-26A5-A941-AC3A-623F627A1E28}" type="datetimeFigureOut">
              <a:rPr lang="de-DE"/>
              <a:pPr/>
              <a:t>24.05.2013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D4ECA-90E9-8D47-B935-D147C57FD86F}" type="slidenum">
              <a:rPr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7652-26A5-A941-AC3A-623F627A1E28}" type="datetimeFigureOut">
              <a:rPr lang="de-DE"/>
              <a:pPr/>
              <a:t>24.05.2013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D4ECA-90E9-8D47-B935-D147C57FD86F}" type="slidenum">
              <a:rPr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7652-26A5-A941-AC3A-623F627A1E28}" type="datetimeFigureOut">
              <a:rPr lang="de-DE"/>
              <a:pPr/>
              <a:t>24.05.2013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D4ECA-90E9-8D47-B935-D147C57FD86F}" type="slidenum">
              <a:rPr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67652-26A5-A941-AC3A-623F627A1E28}" type="datetimeFigureOut">
              <a:rPr lang="de-DE"/>
              <a:pPr/>
              <a:t>24.05.2013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D4ECA-90E9-8D47-B935-D147C57FD86F}" type="slidenum">
              <a:rPr/>
              <a:pPr/>
              <a:t>‹Nr.›</a:t>
            </a:fld>
            <a:endParaRPr lang="de-CH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CH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579132_3496241357446_1952863743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3D-Street-Art-Lego-Soldiers-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619" y="1270000"/>
            <a:ext cx="7190206" cy="44069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Holbein-ambassado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647" y="-19958"/>
            <a:ext cx="7207736" cy="710799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1039px-Holbein_Skul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2200" y="0"/>
            <a:ext cx="695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anamorphose_c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_piano_Shiego Fuku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330199"/>
            <a:ext cx="8287656" cy="580135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ild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062" y="1248389"/>
            <a:ext cx="7535015" cy="418907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617"/>
            <a:ext cx="9144000" cy="514676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markus_raetz_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793" y="0"/>
            <a:ext cx="499441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get_thumbs_on_fl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264" y="174121"/>
            <a:ext cx="4244314" cy="647281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varini-352A01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" y="0"/>
            <a:ext cx="914073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kuboid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0" y="1524000"/>
            <a:ext cx="2463800" cy="3810000"/>
          </a:xfrm>
          <a:prstGeom prst="rect">
            <a:avLst/>
          </a:prstGeom>
        </p:spPr>
      </p:pic>
      <p:pic>
        <p:nvPicPr>
          <p:cNvPr id="3" name="Bild 2" descr="kuboi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100" y="1524000"/>
            <a:ext cx="2463800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namorphose_couloirs_hopital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31" y="1835645"/>
            <a:ext cx="4313504" cy="2875669"/>
          </a:xfrm>
          <a:prstGeom prst="rect">
            <a:avLst/>
          </a:prstGeom>
        </p:spPr>
      </p:pic>
      <p:pic>
        <p:nvPicPr>
          <p:cNvPr id="3" name="Bild 2" descr="Anamorphose_couloirs_hopital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335" y="1835645"/>
            <a:ext cx="4331165" cy="288744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merkwürdiger bogen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0" y="1269643"/>
            <a:ext cx="5562600" cy="439905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escher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399" y="0"/>
            <a:ext cx="553520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Sant'Ignazio_-_affresco_soffitto_-antmoo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4" y="0"/>
            <a:ext cx="900519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220px-Escaping_criticism-by_pere_borrel_del_cas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581" y="1098548"/>
            <a:ext cx="3766820" cy="470852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3" descr="Trompe l'oeil_Samuel von Hoogstraten_166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street_art_3d_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398"/>
            <a:ext cx="9144000" cy="665720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street-art-3d-leon-keer-ruben-poncia-remko-van-schaik-and-peter-westeri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</Words>
  <Application>Microsoft Macintosh PowerPoint</Application>
  <PresentationFormat>Bildschirmpräsentation (4:3)</PresentationFormat>
  <Paragraphs>21</Paragraphs>
  <Slides>20</Slides>
  <Notes>5</Notes>
  <HiddenSlides>0</HiddenSlides>
  <MMClips>0</MMClips>
  <ScaleCrop>false</ScaleCrop>
  <HeadingPairs>
    <vt:vector size="4" baseType="variant">
      <vt:variant>
        <vt:lpstr>Entwurfsvorlage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1" baseType="lpstr">
      <vt:lpstr>Office-Design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</vt:vector>
  </TitlesOfParts>
  <Company>FHNW | HGK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Administrator</dc:creator>
  <cp:lastModifiedBy>Administrator</cp:lastModifiedBy>
  <cp:revision>17</cp:revision>
  <cp:lastPrinted>2013-05-23T22:02:34Z</cp:lastPrinted>
  <dcterms:created xsi:type="dcterms:W3CDTF">2013-05-23T22:01:36Z</dcterms:created>
  <dcterms:modified xsi:type="dcterms:W3CDTF">2013-05-23T22:03:18Z</dcterms:modified>
</cp:coreProperties>
</file>